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5" r:id="rId3"/>
    <p:sldId id="298" r:id="rId4"/>
    <p:sldId id="260" r:id="rId5"/>
    <p:sldId id="261" r:id="rId6"/>
    <p:sldId id="279" r:id="rId7"/>
    <p:sldId id="282" r:id="rId8"/>
    <p:sldId id="280" r:id="rId9"/>
    <p:sldId id="283" r:id="rId10"/>
    <p:sldId id="281" r:id="rId11"/>
    <p:sldId id="284" r:id="rId12"/>
    <p:sldId id="285" r:id="rId13"/>
    <p:sldId id="286" r:id="rId14"/>
    <p:sldId id="28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64" r:id="rId25"/>
    <p:sldId id="267" r:id="rId26"/>
    <p:sldId id="268" r:id="rId27"/>
    <p:sldId id="269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9" r:id="rId38"/>
    <p:sldId id="257" r:id="rId3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Štýl s motívom 1 - zvýrazneni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8"/>
    <p:restoredTop sz="94624"/>
  </p:normalViewPr>
  <p:slideViewPr>
    <p:cSldViewPr>
      <p:cViewPr varScale="1">
        <p:scale>
          <a:sx n="65" d="100"/>
          <a:sy n="65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4908B-7619-684C-BF9E-7B6F7A8D9BE9}" type="datetimeFigureOut">
              <a:rPr lang="sk-SK" smtClean="0"/>
              <a:t>14.9.2018</a:t>
            </a:fld>
            <a:endParaRPr lang="sk-SK"/>
          </a:p>
        </p:txBody>
      </p:sp>
      <p:sp>
        <p:nvSpPr>
          <p:cNvPr id="4" name="Zástupný objekt pre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7FE40-FB21-B544-B136-268B89BD76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271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79A1-4CB9-4A3A-8769-DBE7F2CA3A9F}" type="datetimeFigureOut">
              <a:rPr lang="sk-SK" smtClean="0"/>
              <a:t>14.9.2018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5518-CF07-40A7-9DD8-6388C03F9F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462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79A1-4CB9-4A3A-8769-DBE7F2CA3A9F}" type="datetimeFigureOut">
              <a:rPr lang="sk-SK" smtClean="0"/>
              <a:t>14.9.2018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5518-CF07-40A7-9DD8-6388C03F9F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159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79A1-4CB9-4A3A-8769-DBE7F2CA3A9F}" type="datetimeFigureOut">
              <a:rPr lang="sk-SK" smtClean="0"/>
              <a:t>14.9.2018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5518-CF07-40A7-9DD8-6388C03F9F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59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79A1-4CB9-4A3A-8769-DBE7F2CA3A9F}" type="datetimeFigureOut">
              <a:rPr lang="sk-SK" smtClean="0"/>
              <a:t>14.9.2018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5518-CF07-40A7-9DD8-6388C03F9F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097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79A1-4CB9-4A3A-8769-DBE7F2CA3A9F}" type="datetimeFigureOut">
              <a:rPr lang="sk-SK" smtClean="0"/>
              <a:t>14.9.2018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5518-CF07-40A7-9DD8-6388C03F9F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87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79A1-4CB9-4A3A-8769-DBE7F2CA3A9F}" type="datetimeFigureOut">
              <a:rPr lang="sk-SK" smtClean="0"/>
              <a:t>14.9.2018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5518-CF07-40A7-9DD8-6388C03F9F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137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79A1-4CB9-4A3A-8769-DBE7F2CA3A9F}" type="datetimeFigureOut">
              <a:rPr lang="sk-SK" smtClean="0"/>
              <a:t>14.9.2018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5518-CF07-40A7-9DD8-6388C03F9F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721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79A1-4CB9-4A3A-8769-DBE7F2CA3A9F}" type="datetimeFigureOut">
              <a:rPr lang="sk-SK" smtClean="0"/>
              <a:t>14.9.2018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5518-CF07-40A7-9DD8-6388C03F9F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07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79A1-4CB9-4A3A-8769-DBE7F2CA3A9F}" type="datetimeFigureOut">
              <a:rPr lang="sk-SK" smtClean="0"/>
              <a:t>14.9.2018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5518-CF07-40A7-9DD8-6388C03F9F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127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79A1-4CB9-4A3A-8769-DBE7F2CA3A9F}" type="datetimeFigureOut">
              <a:rPr lang="sk-SK" smtClean="0"/>
              <a:t>14.9.2018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5518-CF07-40A7-9DD8-6388C03F9F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6792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79A1-4CB9-4A3A-8769-DBE7F2CA3A9F}" type="datetimeFigureOut">
              <a:rPr lang="sk-SK" smtClean="0"/>
              <a:t>14.9.2018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5518-CF07-40A7-9DD8-6388C03F9F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649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B79A1-4CB9-4A3A-8769-DBE7F2CA3A9F}" type="datetimeFigureOut">
              <a:rPr lang="sk-SK" smtClean="0"/>
              <a:t>14.9.2018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35518-CF07-40A7-9DD8-6388C03F9F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603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93812" y="36450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Letná škola samosprávy 2018 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Oravská Polhora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10.09. – 14.09.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9" y="303558"/>
            <a:ext cx="2381250" cy="2733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7809"/>
            <a:ext cx="2592288" cy="2674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JOJO\Desktop\logo_o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0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Príležitosti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symbol obsah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213005"/>
              </p:ext>
            </p:extLst>
          </p:nvPr>
        </p:nvGraphicFramePr>
        <p:xfrm>
          <a:off x="0" y="35561"/>
          <a:ext cx="9144000" cy="6834098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2367197"/>
                <a:gridCol w="670348"/>
                <a:gridCol w="2293848"/>
                <a:gridCol w="670348"/>
                <a:gridCol w="2276392"/>
                <a:gridCol w="865867"/>
              </a:tblGrid>
              <a:tr h="25658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Občianske združenia a VPO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Body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Samospráva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Body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Podnikatelia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Body</a:t>
                      </a:r>
                    </a:p>
                  </a:txBody>
                  <a:tcPr marL="9525" marR="9525" marT="9525" marB="0" anchor="ctr"/>
                </a:tc>
              </a:tr>
              <a:tr h="746128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Využitie blízkosti hraníc s Poľskou republikou (tvorba spoločných projektov, rozvoj cezhraničnej spolupráce v oblasti cestovného ruchu)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Vytvorenie nových podnikateľských aktivít prostredníctvom v spolupráci s prihraničnou oblasťou Poľska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Vytváranie nových pracovných príležitosti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</a:tr>
              <a:tr h="382613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Vytváranie nových pracovných príležitostí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Vytváranie nových pracovných príležitostí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Vytváranie podmienok pre rast ekonomickej základne obce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</a:tr>
              <a:tr h="746128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Využitie prírodného potenciálu na rozvoj cestovného ruchu.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Využitie blízkosti hraníc s Poľskou republikou (tvorba spoločných projektov, rozvoj cezhraničnej spolupráce v oblasti cestovného ruchu)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Možnosť rozvíjania vidieckej agroturistiky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</a:tr>
              <a:tr h="746128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Možnosť získavania finančných prostriedkov z fondov EÚ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Možnosť rozvíjania vidieckej agroturistiky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Využitie blízkosti hraníc s Poľskou republikou (tvorba spoločných projektov, rozvoj cezhraničnej spolupráce v oblasti cestovného ruchu)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</a:tr>
              <a:tr h="598579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Vytvorenie priestoru pre alokáciu väčšieho investora v priemyselnej zóne obce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Vytváranie podmienok pre rast ekonomickej základne obce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Vytvorenie nových podnikateľských aktivít prostredníctvom v spolupráci s prihraničnou oblasťou Poľska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</a:tr>
              <a:tr h="63333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Vytvorenie nových podnikateľských aktivít prostredníctvom v spolupráci s prihraničnou oblasťou Poľska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Vznik a rozvoj nových záujmových spolkov a združení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Kvalitnejšie zhodnocovanie drevnej hmoty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</a:tr>
              <a:tr h="598579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Výstavba novej cesty a príprava pozemkov pre individuálnu bytovú výstavbu v okolí plánovanej novej cesty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Možnosť získavania finančných prostriedkov z fondov EÚ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Využitie prírodného potenciálu na rozvoj cestovného ruchu.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</a:tr>
              <a:tr h="303481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Pomoc začínajúcim podnikateľom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Využitie prírodného potenciálu na rozvoj cestovného ruchu.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Rast obce do šírky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</a:tr>
              <a:tr h="63333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Ochrana prirodzených biotopov vzácnych rastlín a živočíchov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Zapájanie obyvateľov do rozvojových plánov obce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Možnosť získavania finančných prostriedkov z fondov EÚ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</a:tr>
              <a:tr h="63333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Tvorba zmiešaného lesného spoločenstva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Rozvoj tradičných remesiel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Rekonštrukcie budov základných škôl a predškolských zariadení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4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Ohrozenia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9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Zástupný symbol obsah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943821"/>
              </p:ext>
            </p:extLst>
          </p:nvPr>
        </p:nvGraphicFramePr>
        <p:xfrm>
          <a:off x="0" y="35561"/>
          <a:ext cx="9144000" cy="6568691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2367197"/>
                <a:gridCol w="670348"/>
                <a:gridCol w="2293848"/>
                <a:gridCol w="670348"/>
                <a:gridCol w="2276392"/>
                <a:gridCol w="865867"/>
              </a:tblGrid>
              <a:tr h="25658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Občianske združenia a VPO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Body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Samospráva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Body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Podnikatelia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Body</a:t>
                      </a:r>
                    </a:p>
                  </a:txBody>
                  <a:tcPr marL="9525" marR="9525" marT="9525" marB="0" anchor="ctr"/>
                </a:tc>
              </a:tr>
              <a:tr h="746128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Odchod mladých a vzdelaných obyvateľov z obce a regiónu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Nedostatok financií na rozvojové priority obce v oblasti budovania technickej infraštruktúry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Nekoordinovaný postup obecného úradu a farského úradu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-39</a:t>
                      </a:r>
                    </a:p>
                  </a:txBody>
                  <a:tcPr marL="9525" marR="9525" marT="9525" marB="0" anchor="ctr"/>
                </a:tc>
              </a:tr>
              <a:tr h="382613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Legislatívne zmeny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Zhoršenie ekonomickej situácie v národnom hospodárstve SR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Odchod mladých a vzdelaných obyvateľov z obce a regiónu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-39</a:t>
                      </a:r>
                    </a:p>
                  </a:txBody>
                  <a:tcPr marL="9525" marR="9525" marT="9525" marB="0" anchor="ctr"/>
                </a:tc>
              </a:tr>
              <a:tr h="746128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Nekoordinovaný postup obecného úradu a farského úradu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Zhoršenie sociálno-ekonomických podmienok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Zlé medziľudské vzťahy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-39</a:t>
                      </a:r>
                    </a:p>
                  </a:txBody>
                  <a:tcPr marL="9525" marR="9525" marT="9525" marB="0" anchor="ctr"/>
                </a:tc>
              </a:tr>
              <a:tr h="746128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Ďalší odchod mladého obyvateľstva za prácou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Odchod mladých a vzdelaných obyvateľov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Legislatívne zmeny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-37</a:t>
                      </a:r>
                    </a:p>
                  </a:txBody>
                  <a:tcPr marL="9525" marR="9525" marT="9525" marB="0" anchor="ctr"/>
                </a:tc>
              </a:tr>
              <a:tr h="598579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Vodná a veterná erózia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Ďalší odchod mladého obyvateľstva za prácou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Zlý zdravotný stav lesných porastov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-29</a:t>
                      </a:r>
                    </a:p>
                  </a:txBody>
                  <a:tcPr marL="9525" marR="9525" marT="9525" marB="0" anchor="ctr"/>
                </a:tc>
              </a:tr>
              <a:tr h="63333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Nárast počtu dlhodobo nezamestnaných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Zlé medziľudské vzťahy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Úbytok vzácnych druhov živočíchov, rastlín a lesov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-29</a:t>
                      </a:r>
                    </a:p>
                  </a:txBody>
                  <a:tcPr marL="9525" marR="9525" marT="9525" marB="0" anchor="ctr"/>
                </a:tc>
              </a:tr>
              <a:tr h="598579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Nedostatok financií na rozvojové priority obce v oblasti budovania technickej infraštruktúry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Nárast počtu dlhodobo nezamestnaných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Zhoršenie socio-ekonomických podmienok- pokles počtu narodených deti, nárast počtu obyvateľov v poproduktívnom veku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-27</a:t>
                      </a:r>
                    </a:p>
                  </a:txBody>
                  <a:tcPr marL="9525" marR="9525" marT="9525" marB="0" anchor="ctr"/>
                </a:tc>
              </a:tr>
              <a:tr h="303481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Globálne zhoršenie životného prostredia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Zlé vlastnícke vzťahy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Averzia voči správe veci verejných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-24</a:t>
                      </a:r>
                    </a:p>
                  </a:txBody>
                  <a:tcPr marL="9525" marR="9525" marT="9525" marB="0" anchor="ctr"/>
                </a:tc>
              </a:tr>
              <a:tr h="63333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Zmeny legislatívy v oblasti využívania pôdy v chránených oblastiach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Zlý zdravotný stav lesných porastov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Globálne zhoršenie životného prostredia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-23</a:t>
                      </a:r>
                    </a:p>
                  </a:txBody>
                  <a:tcPr marL="9525" marR="9525" marT="9525" marB="0" anchor="ctr"/>
                </a:tc>
              </a:tr>
              <a:tr h="633335"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Rast počtu obyvateľstva v poproduktívnom veku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       Úbytok vzácnych druhov živočíchov, rastlín a lesov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Nárast počtu dlhodobo nezamestnaných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-19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9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0" r="38378"/>
          <a:stretch/>
        </p:blipFill>
        <p:spPr>
          <a:xfrm>
            <a:off x="1979712" y="399"/>
            <a:ext cx="6192688" cy="5821154"/>
          </a:xfrm>
          <a:prstGeom prst="rect">
            <a:avLst/>
          </a:prstGeom>
        </p:spPr>
      </p:pic>
      <p:pic>
        <p:nvPicPr>
          <p:cNvPr id="4" name="Picture 4" descr="C:\Users\JOJO\Desktop\logo_o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63179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3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Samospráva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>
              <a:buFont typeface="Wingdings 2" pitchFamily="18" charset="2"/>
              <a:buChar char="b"/>
            </a:pPr>
            <a:r>
              <a:rPr lang="sk-SK" sz="2400" dirty="0" smtClean="0"/>
              <a:t> Starosta obce: Ing. Michal </a:t>
            </a:r>
            <a:r>
              <a:rPr lang="sk-SK" sz="2400" dirty="0" err="1" smtClean="0"/>
              <a:t>Strnál</a:t>
            </a:r>
            <a:endParaRPr lang="sk-SK" sz="2400" dirty="0"/>
          </a:p>
          <a:p>
            <a:pPr>
              <a:buFont typeface="Wingdings 2" pitchFamily="18" charset="2"/>
              <a:buChar char="b"/>
            </a:pPr>
            <a:r>
              <a:rPr lang="sk-SK" sz="2400" dirty="0" smtClean="0"/>
              <a:t> Prednosta obce: Mgr. Tomáš </a:t>
            </a:r>
            <a:r>
              <a:rPr lang="sk-SK" sz="2400" dirty="0" err="1" smtClean="0"/>
              <a:t>Tyrol</a:t>
            </a:r>
            <a:endParaRPr lang="sk-SK" sz="2400" dirty="0"/>
          </a:p>
          <a:p>
            <a:pPr>
              <a:buFont typeface="Wingdings 2" pitchFamily="18" charset="2"/>
              <a:buChar char="b"/>
            </a:pPr>
            <a:r>
              <a:rPr lang="sk-SK" sz="2400" dirty="0" smtClean="0"/>
              <a:t> Školstvo:</a:t>
            </a:r>
          </a:p>
          <a:p>
            <a:pPr>
              <a:buNone/>
            </a:pPr>
            <a:r>
              <a:rPr lang="sk-SK" sz="2400" dirty="0" smtClean="0"/>
              <a:t>	Základná škola s materskou školou Oravská Polhora 130</a:t>
            </a:r>
          </a:p>
          <a:p>
            <a:pPr>
              <a:buNone/>
            </a:pPr>
            <a:r>
              <a:rPr lang="sk-SK" sz="2400" dirty="0" smtClean="0"/>
              <a:t>	Základná škola s materskou školou Oravská Polhora 481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5124" name="Picture 4" descr="VÃ½sledok vyhÄ¾adÃ¡vania obrÃ¡zkov pre dopyt zakladne Å¡koly s ms oravska polho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572008"/>
            <a:ext cx="3429024" cy="212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 descr="41659009_315337585939447_9035614242975252480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572008"/>
            <a:ext cx="335758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Ãºvisiaci obrÃ¡z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752" y="4581128"/>
            <a:ext cx="4429156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Predstavitelia obce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643026"/>
            <a:ext cx="8577016" cy="5214974"/>
          </a:xfrm>
        </p:spPr>
        <p:txBody>
          <a:bodyPr>
            <a:normAutofit/>
          </a:bodyPr>
          <a:lstStyle/>
          <a:p>
            <a:pPr marL="446088" indent="-446088">
              <a:buFont typeface="Wingdings 2" pitchFamily="18" charset="2"/>
              <a:buChar char="b"/>
            </a:pPr>
            <a:r>
              <a:rPr lang="sk-SK" sz="2400" b="1" dirty="0" smtClean="0"/>
              <a:t>Iniciátori: </a:t>
            </a:r>
            <a:r>
              <a:rPr lang="sk-SK" sz="2400" dirty="0" smtClean="0"/>
              <a:t>samosprávy, podnikatelia, OZ, starosta </a:t>
            </a:r>
          </a:p>
          <a:p>
            <a:pPr marL="442913" indent="-442913">
              <a:buFont typeface="Wingdings 2" pitchFamily="18" charset="2"/>
              <a:buChar char="b"/>
            </a:pPr>
            <a:r>
              <a:rPr lang="sk-SK" sz="2400" b="1" dirty="0" smtClean="0"/>
              <a:t>Endogénne zdroje: </a:t>
            </a:r>
            <a:r>
              <a:rPr lang="sk-SK" sz="2400" dirty="0" smtClean="0"/>
              <a:t>ľudia, príroda a kultúra. </a:t>
            </a:r>
          </a:p>
          <a:p>
            <a:pPr marL="446088" indent="-446088">
              <a:buFont typeface="Wingdings 2" pitchFamily="18" charset="2"/>
              <a:buChar char="b"/>
            </a:pPr>
            <a:r>
              <a:rPr lang="sk-SK" sz="2400" b="1" dirty="0" smtClean="0"/>
              <a:t>Hlavní aktéri pre rozvoj v obci: </a:t>
            </a:r>
            <a:r>
              <a:rPr lang="sk-SK" sz="2400" dirty="0" smtClean="0"/>
              <a:t>starosta, samospráva,   obecné zastupiteľstvo, podnikatelia a občania. </a:t>
            </a:r>
          </a:p>
          <a:p>
            <a:pPr marL="446088" indent="-446088">
              <a:buFont typeface="Wingdings 2" pitchFamily="18" charset="2"/>
              <a:buChar char="b"/>
            </a:pPr>
            <a:r>
              <a:rPr lang="sk-SK" sz="2400" b="1" dirty="0" smtClean="0"/>
              <a:t>Nástroje na dosiahnutie cieľov: </a:t>
            </a:r>
            <a:r>
              <a:rPr lang="sk-SK" sz="2400" dirty="0" smtClean="0"/>
              <a:t>(projekty, spolupráca na domácej a medzinárodnej úrovni, participácia občanov a strategické plánovanie). </a:t>
            </a:r>
          </a:p>
        </p:txBody>
      </p:sp>
      <p:pic>
        <p:nvPicPr>
          <p:cNvPr id="1028" name="Picture 4" descr="VÃ½sledok vyhÄ¾adÃ¡vania obrÃ¡zkov pre dopyt oravska polho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214290"/>
            <a:ext cx="1332160" cy="142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155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Predstavitelia obce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 pitchFamily="18" charset="2"/>
              <a:buChar char="b"/>
            </a:pPr>
            <a:r>
              <a:rPr lang="sk-SK" sz="2400" b="1" dirty="0" smtClean="0"/>
              <a:t> Externé zdroje: </a:t>
            </a:r>
            <a:r>
              <a:rPr lang="sk-SK" sz="2400" dirty="0" smtClean="0"/>
              <a:t>(investície, ktoré obec nemá) </a:t>
            </a:r>
          </a:p>
          <a:p>
            <a:pPr>
              <a:buFont typeface="Wingdings 2" pitchFamily="18" charset="2"/>
              <a:buChar char="b"/>
            </a:pPr>
            <a:r>
              <a:rPr lang="sk-SK" sz="2400" dirty="0" smtClean="0"/>
              <a:t> Limity rozvoja obce </a:t>
            </a:r>
          </a:p>
          <a:p>
            <a:pPr marL="442913" indent="-442913">
              <a:buFont typeface="Wingdings 2" pitchFamily="18" charset="2"/>
              <a:buChar char="b"/>
            </a:pPr>
            <a:r>
              <a:rPr lang="sk-SK" sz="2400" b="1" dirty="0" smtClean="0"/>
              <a:t>Komparatívne výhody: </a:t>
            </a:r>
            <a:r>
              <a:rPr lang="sk-SK" sz="2400" dirty="0" smtClean="0"/>
              <a:t>kultúrne a prírodné danosti,  pohraničná oblasť a ocenenie Dedina roka 2017 </a:t>
            </a:r>
          </a:p>
          <a:p>
            <a:pPr>
              <a:buNone/>
            </a:pPr>
            <a:r>
              <a:rPr lang="sk-SK" sz="2400" dirty="0" smtClean="0"/>
              <a:t>	</a:t>
            </a:r>
          </a:p>
          <a:p>
            <a:pPr>
              <a:buNone/>
            </a:pPr>
            <a:r>
              <a:rPr lang="sk-SK" sz="2400" dirty="0" smtClean="0"/>
              <a:t>	,,</a:t>
            </a:r>
            <a:r>
              <a:rPr lang="sk-SK" sz="2400" i="1" dirty="0" smtClean="0"/>
              <a:t>Budú mať pokoj a </a:t>
            </a:r>
            <a:r>
              <a:rPr lang="sk-SK" sz="2400" i="1" dirty="0" err="1" smtClean="0"/>
              <a:t>veget</a:t>
            </a:r>
            <a:r>
              <a:rPr lang="sk-SK" sz="2400" i="1" dirty="0" smtClean="0"/>
              <a:t> lebo bude všetko urobené.‘‘</a:t>
            </a:r>
          </a:p>
          <a:p>
            <a:pPr>
              <a:buNone/>
            </a:pPr>
            <a:endParaRPr lang="sk-SK" sz="2400" i="1" dirty="0" smtClean="0"/>
          </a:p>
          <a:p>
            <a:pPr>
              <a:buNone/>
            </a:pPr>
            <a:r>
              <a:rPr lang="sk-SK" sz="2400" i="1" dirty="0" smtClean="0"/>
              <a:t>	,,Ak si vážite psychické zdravie nechoďte do toho.“</a:t>
            </a:r>
            <a:endParaRPr lang="sk-SK" sz="2400" i="1" dirty="0"/>
          </a:p>
        </p:txBody>
      </p:sp>
      <p:pic>
        <p:nvPicPr>
          <p:cNvPr id="4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92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VÃ½sledok vyhÄ¾adÃ¡vania obrÃ¡zkov pre dopyt zs s ms 13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12576" y="-315416"/>
            <a:ext cx="3286148" cy="192880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Školstvo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57158" y="857232"/>
            <a:ext cx="4040188" cy="639762"/>
          </a:xfrm>
        </p:spPr>
        <p:txBody>
          <a:bodyPr/>
          <a:lstStyle/>
          <a:p>
            <a:pPr algn="ctr"/>
            <a:r>
              <a:rPr lang="sk-SK" u="sng" dirty="0" smtClean="0"/>
              <a:t>ZŠ s MŠ 481</a:t>
            </a:r>
            <a:endParaRPr lang="sk-SK" u="sng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285720" y="1571612"/>
            <a:ext cx="4211668" cy="5072098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Char char="b"/>
            </a:pPr>
            <a:r>
              <a:rPr lang="sk-SK" dirty="0" smtClean="0"/>
              <a:t>Dostatočné priestorové kapacity</a:t>
            </a:r>
          </a:p>
          <a:p>
            <a:pPr>
              <a:buFont typeface="Wingdings 2" pitchFamily="18" charset="2"/>
              <a:buChar char="b"/>
            </a:pPr>
            <a:r>
              <a:rPr lang="sk-SK" dirty="0" smtClean="0"/>
              <a:t>Vyhovujúci počet pedagógov (akútne prípady - výpomoc) </a:t>
            </a:r>
          </a:p>
          <a:p>
            <a:pPr>
              <a:buFont typeface="Wingdings 2" pitchFamily="18" charset="2"/>
              <a:buChar char="b"/>
            </a:pPr>
            <a:r>
              <a:rPr lang="sk-SK" dirty="0" smtClean="0"/>
              <a:t>Dovzdelávanie – aprobácia</a:t>
            </a:r>
          </a:p>
          <a:p>
            <a:pPr>
              <a:buFont typeface="Wingdings 2" pitchFamily="18" charset="2"/>
              <a:buChar char="b"/>
            </a:pPr>
            <a:r>
              <a:rPr lang="sk-SK" dirty="0" smtClean="0"/>
              <a:t>Prostriedky z fondov EÚ využívané na rekonštrukciu interiéru, exteriéru</a:t>
            </a:r>
          </a:p>
          <a:p>
            <a:pPr>
              <a:buFont typeface="Wingdings 2" pitchFamily="18" charset="2"/>
              <a:buChar char="b"/>
            </a:pPr>
            <a:r>
              <a:rPr lang="sk-SK" dirty="0" smtClean="0"/>
              <a:t>ZŠ z MŠ nenavštevuje žiaden žiak z inej obce</a:t>
            </a:r>
          </a:p>
          <a:p>
            <a:pPr>
              <a:buFont typeface="Wingdings 2" pitchFamily="18" charset="2"/>
              <a:buChar char="b"/>
            </a:pP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714876" y="857232"/>
            <a:ext cx="4041775" cy="639762"/>
          </a:xfrm>
        </p:spPr>
        <p:txBody>
          <a:bodyPr/>
          <a:lstStyle/>
          <a:p>
            <a:pPr algn="ctr"/>
            <a:r>
              <a:rPr lang="sk-SK" u="sng" dirty="0" smtClean="0"/>
              <a:t>ZŠ s MŠ 130</a:t>
            </a:r>
            <a:endParaRPr lang="sk-SK" u="sng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13255" cy="5143536"/>
          </a:xfrm>
        </p:spPr>
        <p:txBody>
          <a:bodyPr/>
          <a:lstStyle/>
          <a:p>
            <a:pPr>
              <a:buFont typeface="Wingdings 2" pitchFamily="18" charset="2"/>
              <a:buChar char="b"/>
            </a:pPr>
            <a:r>
              <a:rPr lang="sk-SK" dirty="0" smtClean="0"/>
              <a:t>Kontinuálne vzdelávanie</a:t>
            </a:r>
          </a:p>
          <a:p>
            <a:pPr>
              <a:buFont typeface="Wingdings 2" pitchFamily="18" charset="2"/>
              <a:buChar char="b"/>
            </a:pPr>
            <a:r>
              <a:rPr lang="sk-SK" dirty="0" smtClean="0"/>
              <a:t>Podpora IKT, 2 PC učebne, multifunkčné ihrisko</a:t>
            </a:r>
          </a:p>
          <a:p>
            <a:pPr>
              <a:buFont typeface="Wingdings 2" pitchFamily="18" charset="2"/>
              <a:buChar char="b"/>
            </a:pPr>
            <a:r>
              <a:rPr lang="sk-SK" dirty="0" smtClean="0"/>
              <a:t>95% zlepšenie vybavenosti oproti pôvodnému stavu</a:t>
            </a:r>
          </a:p>
          <a:p>
            <a:pPr>
              <a:buFont typeface="Wingdings 2" pitchFamily="18" charset="2"/>
              <a:buChar char="b"/>
            </a:pPr>
            <a:r>
              <a:rPr lang="sk-SK" dirty="0" smtClean="0"/>
              <a:t>Len 1 žiak má trvalý pobyt v obci Rabča</a:t>
            </a:r>
          </a:p>
        </p:txBody>
      </p:sp>
      <p:pic>
        <p:nvPicPr>
          <p:cNvPr id="25606" name="Picture 6" descr="SÃºvisiaci obrÃ¡zo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5143512"/>
            <a:ext cx="3000364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19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61446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Školstvo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4040188" cy="639762"/>
          </a:xfrm>
        </p:spPr>
        <p:txBody>
          <a:bodyPr/>
          <a:lstStyle/>
          <a:p>
            <a:pPr algn="ctr"/>
            <a:r>
              <a:rPr lang="sk-SK" u="sng" dirty="0" smtClean="0"/>
              <a:t>ZŠ s MŠ 481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0" y="1643050"/>
            <a:ext cx="4497388" cy="5072098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Char char="b"/>
            </a:pPr>
            <a:r>
              <a:rPr lang="sk-SK" dirty="0" smtClean="0"/>
              <a:t>Učitelia zanedbávajú diagnostiku žiakov </a:t>
            </a:r>
          </a:p>
          <a:p>
            <a:pPr>
              <a:buFont typeface="Wingdings 2" pitchFamily="18" charset="2"/>
              <a:buChar char="b"/>
            </a:pPr>
            <a:r>
              <a:rPr lang="sk-SK" dirty="0" smtClean="0"/>
              <a:t>Nedostatok kompetentných asistentov</a:t>
            </a:r>
          </a:p>
          <a:p>
            <a:pPr>
              <a:buFont typeface="Wingdings 2" pitchFamily="18" charset="2"/>
              <a:buChar char="b"/>
            </a:pPr>
            <a:r>
              <a:rPr lang="sk-SK" dirty="0" smtClean="0"/>
              <a:t>ZŠ - 8 tried</a:t>
            </a:r>
          </a:p>
          <a:p>
            <a:pPr marL="914400" lvl="2" indent="0">
              <a:buNone/>
            </a:pPr>
            <a:r>
              <a:rPr lang="sk-SK" sz="2400" dirty="0" smtClean="0"/>
              <a:t>132 žiakov</a:t>
            </a:r>
          </a:p>
          <a:p>
            <a:pPr marL="914400" lvl="2" indent="0">
              <a:buNone/>
            </a:pPr>
            <a:r>
              <a:rPr lang="sk-SK" sz="2400" dirty="0" smtClean="0"/>
              <a:t>12 pedagógov</a:t>
            </a:r>
          </a:p>
          <a:p>
            <a:pPr>
              <a:buFont typeface="Wingdings 2" pitchFamily="18" charset="2"/>
              <a:buChar char="b"/>
            </a:pPr>
            <a:r>
              <a:rPr lang="sk-SK" dirty="0" smtClean="0"/>
              <a:t>V škole je zriadené alokované pracovisko ZUŠ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3438" y="928670"/>
            <a:ext cx="4041775" cy="639762"/>
          </a:xfrm>
        </p:spPr>
        <p:txBody>
          <a:bodyPr/>
          <a:lstStyle/>
          <a:p>
            <a:pPr algn="ctr"/>
            <a:r>
              <a:rPr lang="sk-SK" u="sng" dirty="0" smtClean="0"/>
              <a:t>ZŠ s MŠ 130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643050"/>
            <a:ext cx="4498975" cy="5072098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Char char="b"/>
            </a:pPr>
            <a:r>
              <a:rPr lang="sk-SK" dirty="0" smtClean="0"/>
              <a:t>Výsledky monitorovania vedomostí žiakov sú podpriemerné</a:t>
            </a:r>
          </a:p>
          <a:p>
            <a:pPr>
              <a:buFont typeface="Wingdings 2" pitchFamily="18" charset="2"/>
              <a:buChar char="b"/>
            </a:pPr>
            <a:r>
              <a:rPr lang="sk-SK" dirty="0" smtClean="0"/>
              <a:t>V súčasnosti zlepšenie</a:t>
            </a:r>
          </a:p>
          <a:p>
            <a:pPr>
              <a:buFont typeface="Wingdings 2" pitchFamily="18" charset="2"/>
              <a:buChar char="b"/>
            </a:pPr>
            <a:r>
              <a:rPr lang="sk-SK" dirty="0" smtClean="0"/>
              <a:t>ZŠ - 18 tried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366 žiakov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22 pedagógov</a:t>
            </a:r>
          </a:p>
          <a:p>
            <a:pPr>
              <a:buFont typeface="Wingdings 2" pitchFamily="18" charset="2"/>
              <a:buChar char="b"/>
            </a:pPr>
            <a:r>
              <a:rPr lang="sk-SK" dirty="0" smtClean="0"/>
              <a:t>362 prihlásených žiakov do záujmových útvarov</a:t>
            </a:r>
          </a:p>
          <a:p>
            <a:pPr>
              <a:buFont typeface="Wingdings 2" pitchFamily="18" charset="2"/>
              <a:buChar char="b"/>
            </a:pPr>
            <a:r>
              <a:rPr lang="sk-SK" dirty="0" smtClean="0"/>
              <a:t>Športové, kultúrne,  jazykové, prírodovedné, </a:t>
            </a:r>
            <a:r>
              <a:rPr lang="sk-SK" dirty="0" err="1" smtClean="0"/>
              <a:t>tématické</a:t>
            </a:r>
            <a:r>
              <a:rPr lang="sk-SK" dirty="0" smtClean="0"/>
              <a:t> </a:t>
            </a:r>
            <a:r>
              <a:rPr lang="sk-SK" dirty="0" err="1" smtClean="0"/>
              <a:t>eventy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011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 sme a prečo sme tu ?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1326" y="1412776"/>
            <a:ext cx="8215130" cy="4677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/>
              <a:t>Katedra verejne správy  (SPU NR) vytvorila študentom 5. ročníka možnosť zúčastniť sa na Letnej škole samosprávy v období od 10. do 14.9.2018 v obci Oravská polhora, ktorá za sledované obdobie 4 rokov zaznamenáva progres a stály rast.</a:t>
            </a:r>
          </a:p>
          <a:p>
            <a:pPr marL="0" indent="0">
              <a:buNone/>
            </a:pPr>
            <a:r>
              <a:rPr lang="sk-SK" sz="2400" dirty="0" smtClean="0"/>
              <a:t>Ako študenti programu RRP a RVT sme mali možnosť v praxi vidieť a priučiť sa postupom a stratégiám, ktoré táto obec využila a aplikovala. </a:t>
            </a:r>
          </a:p>
          <a:p>
            <a:pPr marL="0" indent="0">
              <a:buNone/>
            </a:pPr>
            <a:r>
              <a:rPr lang="sk-SK" sz="2400" dirty="0" smtClean="0"/>
              <a:t>Zároveň máme príležitosť odovzdať naše poznatky, vedomosti i pohľad nás študentov na fungovanie obce.</a:t>
            </a:r>
          </a:p>
          <a:p>
            <a:pPr marL="0" indent="0">
              <a:buNone/>
            </a:pPr>
            <a:endParaRPr lang="sk-SK" sz="2400" dirty="0" smtClean="0"/>
          </a:p>
        </p:txBody>
      </p:sp>
      <p:pic>
        <p:nvPicPr>
          <p:cNvPr id="4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9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63179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Školstvo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28596" y="1071546"/>
            <a:ext cx="4040188" cy="639762"/>
          </a:xfrm>
        </p:spPr>
        <p:txBody>
          <a:bodyPr/>
          <a:lstStyle/>
          <a:p>
            <a:pPr algn="ctr"/>
            <a:r>
              <a:rPr lang="sk-SK" u="sng" dirty="0" smtClean="0"/>
              <a:t>ZŠ s MŠ 481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8596" y="1857364"/>
            <a:ext cx="4068792" cy="4572032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Char char="b"/>
            </a:pPr>
            <a:r>
              <a:rPr lang="sk-SK" dirty="0" smtClean="0"/>
              <a:t>Úspechy v Slovenskom </a:t>
            </a:r>
            <a:r>
              <a:rPr lang="sk-SK" dirty="0" err="1" smtClean="0"/>
              <a:t>Sláviku</a:t>
            </a:r>
            <a:r>
              <a:rPr lang="sk-SK" dirty="0" smtClean="0"/>
              <a:t>, vo folklórnych súťažiach.</a:t>
            </a:r>
          </a:p>
          <a:p>
            <a:pPr>
              <a:buFont typeface="Wingdings 2" pitchFamily="18" charset="2"/>
              <a:buChar char="b"/>
            </a:pPr>
            <a:r>
              <a:rPr lang="pl-PL" dirty="0" smtClean="0"/>
              <a:t>Obec podporuje aktivity školy, spolupráca je dobrá.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500562" y="1071546"/>
            <a:ext cx="4041775" cy="639762"/>
          </a:xfrm>
        </p:spPr>
        <p:txBody>
          <a:bodyPr/>
          <a:lstStyle/>
          <a:p>
            <a:pPr algn="ctr"/>
            <a:r>
              <a:rPr lang="sk-SK" u="sng" dirty="0" smtClean="0"/>
              <a:t>ZŠ s MŠ 130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429124" y="1857364"/>
            <a:ext cx="4500593" cy="4643470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Char char="b"/>
            </a:pPr>
            <a:r>
              <a:rPr lang="sk-SK" dirty="0" smtClean="0"/>
              <a:t>Víťazstvá v celoslovenskom kole v atletike, basketbale, biológií.</a:t>
            </a:r>
          </a:p>
          <a:p>
            <a:pPr>
              <a:buFont typeface="Wingdings 2" pitchFamily="18" charset="2"/>
              <a:buChar char="b"/>
            </a:pPr>
            <a:r>
              <a:rPr lang="sk-SK" dirty="0" smtClean="0"/>
              <a:t>Úspech žiačky v TV relácií Zem spieva.</a:t>
            </a:r>
          </a:p>
          <a:p>
            <a:pPr>
              <a:buFont typeface="Wingdings 2" pitchFamily="18" charset="2"/>
              <a:buChar char="b"/>
            </a:pPr>
            <a:r>
              <a:rPr lang="sk-SK" dirty="0" smtClean="0"/>
              <a:t>Projekt Zelená škola - ocenenie od prezidenta SR,UNICEF, Škola v Orave.</a:t>
            </a:r>
          </a:p>
          <a:p>
            <a:pPr>
              <a:buFont typeface="Wingdings 2" pitchFamily="18" charset="2"/>
              <a:buChar char="b"/>
            </a:pPr>
            <a:r>
              <a:rPr lang="sk-SK" dirty="0" smtClean="0"/>
              <a:t>Zapojenie do projektov zameraných na zdravú výživu.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352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Podnikatelia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446088" indent="-446088">
              <a:buFont typeface="Wingdings 2" pitchFamily="18" charset="2"/>
              <a:buChar char="b"/>
            </a:pPr>
            <a:r>
              <a:rPr lang="sk-SK" sz="2400" dirty="0"/>
              <a:t>6 </a:t>
            </a:r>
            <a:r>
              <a:rPr lang="sk-SK" sz="2400" dirty="0" smtClean="0"/>
              <a:t>respondentov,</a:t>
            </a:r>
            <a:endParaRPr lang="sk-SK" sz="2400" dirty="0"/>
          </a:p>
          <a:p>
            <a:pPr marL="446088" indent="-446088">
              <a:buFont typeface="Wingdings 2" pitchFamily="18" charset="2"/>
              <a:buChar char="b"/>
            </a:pPr>
            <a:r>
              <a:rPr lang="sk-SK" sz="2400" dirty="0"/>
              <a:t>výhody: lokalita (najsevernejšia obec), prírodný potenciál, obec roka </a:t>
            </a:r>
            <a:r>
              <a:rPr lang="sk-SK" sz="2400" dirty="0" smtClean="0"/>
              <a:t>2017,</a:t>
            </a:r>
            <a:endParaRPr lang="sk-SK" sz="2400" dirty="0"/>
          </a:p>
          <a:p>
            <a:pPr marL="446088" indent="-446088">
              <a:buFont typeface="Wingdings 2" pitchFamily="18" charset="2"/>
              <a:buChar char="b"/>
            </a:pPr>
            <a:r>
              <a:rPr lang="sk-SK" sz="2400" dirty="0"/>
              <a:t>nevýhody: vzdialenosť od mesta, </a:t>
            </a:r>
            <a:r>
              <a:rPr lang="sk-SK" sz="2400" dirty="0" err="1"/>
              <a:t>nevysporiadané</a:t>
            </a:r>
            <a:r>
              <a:rPr lang="sk-SK" sz="2400" dirty="0"/>
              <a:t> </a:t>
            </a:r>
            <a:r>
              <a:rPr lang="sk-SK" sz="2400" dirty="0" smtClean="0"/>
              <a:t>pozemky,</a:t>
            </a:r>
            <a:endParaRPr lang="sk-SK" sz="2400" dirty="0"/>
          </a:p>
          <a:p>
            <a:pPr marL="446088" indent="-446088">
              <a:buFont typeface="Wingdings 2" pitchFamily="18" charset="2"/>
              <a:buChar char="b"/>
            </a:pPr>
            <a:r>
              <a:rPr lang="sk-SK" sz="2400" dirty="0"/>
              <a:t>podpora podnikateľov zo strany obce – priestory, odporúčania, organizácia </a:t>
            </a:r>
            <a:r>
              <a:rPr lang="sk-SK" sz="2400" dirty="0" smtClean="0"/>
              <a:t>podujatí,</a:t>
            </a:r>
            <a:endParaRPr lang="sk-SK" sz="2400" dirty="0"/>
          </a:p>
          <a:p>
            <a:pPr marL="446088" indent="-446088">
              <a:buFont typeface="Wingdings 2" pitchFamily="18" charset="2"/>
              <a:buChar char="b"/>
            </a:pPr>
            <a:r>
              <a:rPr lang="sk-SK" sz="2400" dirty="0"/>
              <a:t>podpora podnikateľov zo strany občanov – nákup tovarov a </a:t>
            </a:r>
            <a:r>
              <a:rPr lang="sk-SK" sz="2400" dirty="0" smtClean="0"/>
              <a:t>služieb.</a:t>
            </a:r>
            <a:endParaRPr lang="sk-SK" sz="2400" dirty="0"/>
          </a:p>
        </p:txBody>
      </p:sp>
      <p:pic>
        <p:nvPicPr>
          <p:cNvPr id="4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51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60A44D5-2321-49E4-94A3-8BD0E583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6812"/>
            <a:ext cx="8229600" cy="3384376"/>
          </a:xfrm>
        </p:spPr>
        <p:txBody>
          <a:bodyPr>
            <a:normAutofit/>
          </a:bodyPr>
          <a:lstStyle/>
          <a:p>
            <a:pPr marL="446088" indent="-446088">
              <a:buFont typeface="Wingdings 2" pitchFamily="18" charset="2"/>
              <a:buChar char="b"/>
            </a:pPr>
            <a:r>
              <a:rPr lang="sk-SK" sz="2400" dirty="0"/>
              <a:t>vzájomná spolupráca podnikateľov, nedostatočná spätná </a:t>
            </a:r>
            <a:r>
              <a:rPr lang="sk-SK" sz="2400" dirty="0" smtClean="0"/>
              <a:t>väzba,</a:t>
            </a:r>
            <a:endParaRPr lang="sk-SK" sz="2400" dirty="0"/>
          </a:p>
          <a:p>
            <a:pPr marL="446088" indent="-446088">
              <a:buFont typeface="Wingdings 2" pitchFamily="18" charset="2"/>
              <a:buChar char="b"/>
            </a:pPr>
            <a:r>
              <a:rPr lang="sk-SK" sz="2400" dirty="0"/>
              <a:t>absencia spolupráce s verejnými korporáciami a miestnymi </a:t>
            </a:r>
            <a:r>
              <a:rPr lang="sk-SK" sz="2400" dirty="0" smtClean="0"/>
              <a:t>organizáciami,</a:t>
            </a:r>
            <a:endParaRPr lang="sk-SK" sz="2400" dirty="0"/>
          </a:p>
          <a:p>
            <a:pPr marL="446088" indent="-446088">
              <a:buFont typeface="Wingdings 2" pitchFamily="18" charset="2"/>
              <a:buChar char="b"/>
            </a:pPr>
            <a:r>
              <a:rPr lang="sk-SK" sz="2400" dirty="0"/>
              <a:t>spokojnosť podnikateľov vo svojej podnikateľskej činnosti (možnosť rozšírenia podnikania</a:t>
            </a:r>
            <a:r>
              <a:rPr lang="sk-SK" sz="2400" dirty="0" smtClean="0"/>
              <a:t>),</a:t>
            </a:r>
            <a:endParaRPr lang="sk-SK" sz="2400" dirty="0"/>
          </a:p>
          <a:p>
            <a:pPr marL="446088" indent="-446088">
              <a:buFont typeface="Wingdings 2" pitchFamily="18" charset="2"/>
              <a:buChar char="b"/>
            </a:pPr>
            <a:r>
              <a:rPr lang="sk-SK" sz="2400" dirty="0"/>
              <a:t>vývoj podnikania – </a:t>
            </a:r>
            <a:r>
              <a:rPr lang="sk-SK" sz="2400" dirty="0" smtClean="0"/>
              <a:t>rast/zánik.</a:t>
            </a:r>
            <a:endParaRPr lang="sk-SK" sz="2400" dirty="0"/>
          </a:p>
        </p:txBody>
      </p:sp>
      <p:pic>
        <p:nvPicPr>
          <p:cNvPr id="4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6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6D63D57-DF2E-4B8A-B80E-E60BDB51A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6088" indent="-446088">
              <a:buFont typeface="Wingdings 2" pitchFamily="18" charset="2"/>
              <a:buChar char="b"/>
            </a:pPr>
            <a:r>
              <a:rPr lang="sk-SK" sz="2400" dirty="0"/>
              <a:t>časť respondentov – </a:t>
            </a:r>
            <a:r>
              <a:rPr lang="sk-SK" sz="2400" dirty="0" smtClean="0"/>
              <a:t>konkurencieschopná,</a:t>
            </a:r>
            <a:endParaRPr lang="sk-SK" sz="2400" dirty="0"/>
          </a:p>
          <a:p>
            <a:pPr marL="446088" indent="-446088">
              <a:buFont typeface="Wingdings 2" pitchFamily="18" charset="2"/>
              <a:buChar char="b"/>
            </a:pPr>
            <a:r>
              <a:rPr lang="sk-SK" sz="2400" dirty="0"/>
              <a:t>firmy nápomocné k rozvoju ekonomiky obce – </a:t>
            </a:r>
            <a:r>
              <a:rPr lang="sk-SK" sz="2400" dirty="0" err="1"/>
              <a:t>mäsovýroba</a:t>
            </a:r>
            <a:r>
              <a:rPr lang="sk-SK" sz="2400" dirty="0"/>
              <a:t>, drevovýroba, stolárska výroba a distribúcia </a:t>
            </a:r>
            <a:r>
              <a:rPr lang="sk-SK" sz="2400" dirty="0" smtClean="0"/>
              <a:t>plastu,</a:t>
            </a:r>
            <a:endParaRPr lang="sk-SK" sz="2400" dirty="0"/>
          </a:p>
          <a:p>
            <a:pPr marL="446088" indent="-446088">
              <a:buFont typeface="Wingdings 2" pitchFamily="18" charset="2"/>
              <a:buChar char="b"/>
            </a:pPr>
            <a:r>
              <a:rPr lang="sk-SK" sz="2400" dirty="0"/>
              <a:t>konkurencia – rôznorodosť </a:t>
            </a:r>
            <a:r>
              <a:rPr lang="sk-SK" sz="2400" dirty="0" smtClean="0"/>
              <a:t>názorov,</a:t>
            </a:r>
            <a:endParaRPr lang="sk-SK" sz="2400" dirty="0"/>
          </a:p>
          <a:p>
            <a:pPr marL="446088" indent="-446088">
              <a:buFont typeface="Wingdings 2" pitchFamily="18" charset="2"/>
              <a:buChar char="b"/>
            </a:pPr>
            <a:r>
              <a:rPr lang="sk-SK" sz="2400" dirty="0"/>
              <a:t>VZN – neobmedzujú podnikateľské </a:t>
            </a:r>
            <a:r>
              <a:rPr lang="sk-SK" sz="2400" dirty="0" smtClean="0"/>
              <a:t>subjekty,</a:t>
            </a:r>
            <a:endParaRPr lang="sk-SK" sz="2400" dirty="0"/>
          </a:p>
          <a:p>
            <a:pPr marL="446088" indent="-446088">
              <a:buFont typeface="Wingdings 2" pitchFamily="18" charset="2"/>
              <a:buChar char="b"/>
            </a:pPr>
            <a:r>
              <a:rPr lang="sk-SK" sz="2400" dirty="0"/>
              <a:t>MAS – žiadny z opýtaných </a:t>
            </a:r>
            <a:r>
              <a:rPr lang="sk-SK" sz="2400" dirty="0" smtClean="0"/>
              <a:t>respondentov.</a:t>
            </a:r>
            <a:endParaRPr lang="sk-SK" sz="2400" dirty="0"/>
          </a:p>
          <a:p>
            <a:endParaRPr lang="sk-SK" sz="2400" dirty="0"/>
          </a:p>
        </p:txBody>
      </p:sp>
      <p:pic>
        <p:nvPicPr>
          <p:cNvPr id="4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Občianske združenia a VPO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755576" y="1484784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0225" indent="-514350">
              <a:buFont typeface="Wingdings 2" pitchFamily="18" charset="2"/>
              <a:buChar char="b"/>
            </a:pPr>
            <a:r>
              <a:rPr lang="sk-SK" sz="2400" dirty="0" smtClean="0"/>
              <a:t>Divadelný </a:t>
            </a:r>
            <a:r>
              <a:rPr lang="sk-SK" sz="2400" dirty="0"/>
              <a:t>spolok, </a:t>
            </a:r>
            <a:endParaRPr lang="sk-SK" sz="2400" dirty="0" smtClean="0"/>
          </a:p>
          <a:p>
            <a:pPr marL="530225" indent="-514350">
              <a:buFont typeface="Wingdings 2" pitchFamily="18" charset="2"/>
              <a:buChar char="b"/>
            </a:pPr>
            <a:r>
              <a:rPr lang="sk-SK" sz="2400" dirty="0" smtClean="0"/>
              <a:t>Nadácia </a:t>
            </a:r>
            <a:r>
              <a:rPr lang="sk-SK" sz="2400" dirty="0"/>
              <a:t>Jána Pavla II., </a:t>
            </a:r>
            <a:endParaRPr lang="sk-SK" sz="2400" dirty="0" smtClean="0"/>
          </a:p>
          <a:p>
            <a:pPr marL="530225" indent="-514350">
              <a:buFont typeface="Wingdings 2" pitchFamily="18" charset="2"/>
              <a:buChar char="b"/>
            </a:pPr>
            <a:r>
              <a:rPr lang="sk-SK" sz="2400" dirty="0" smtClean="0"/>
              <a:t>Cech </a:t>
            </a:r>
            <a:r>
              <a:rPr lang="sk-SK" sz="2400" dirty="0"/>
              <a:t>Slovenských Gajdošov, </a:t>
            </a:r>
            <a:endParaRPr lang="sk-SK" sz="2400" dirty="0" smtClean="0"/>
          </a:p>
          <a:p>
            <a:pPr marL="530225" indent="-514350">
              <a:buFont typeface="Wingdings 2" pitchFamily="18" charset="2"/>
              <a:buChar char="b"/>
            </a:pPr>
            <a:r>
              <a:rPr lang="sk-SK" sz="2400" dirty="0" smtClean="0"/>
              <a:t>Telovýchovná </a:t>
            </a:r>
            <a:r>
              <a:rPr lang="sk-SK" sz="2400" dirty="0"/>
              <a:t>jednota Družstevník, </a:t>
            </a:r>
            <a:endParaRPr lang="sk-SK" sz="2400" dirty="0" smtClean="0"/>
          </a:p>
          <a:p>
            <a:pPr marL="530225" indent="-514350">
              <a:buFont typeface="Wingdings 2" pitchFamily="18" charset="2"/>
              <a:buChar char="b"/>
            </a:pPr>
            <a:r>
              <a:rPr lang="sk-SK" sz="2400" dirty="0" smtClean="0"/>
              <a:t>Gajdošská </a:t>
            </a:r>
            <a:r>
              <a:rPr lang="sk-SK" sz="2400" dirty="0"/>
              <a:t>hudba Beskýd, </a:t>
            </a:r>
            <a:endParaRPr lang="sk-SK" sz="2400" dirty="0" smtClean="0"/>
          </a:p>
          <a:p>
            <a:pPr marL="530225" indent="-514350">
              <a:buFont typeface="Wingdings 2" pitchFamily="18" charset="2"/>
              <a:buChar char="b"/>
            </a:pPr>
            <a:r>
              <a:rPr lang="sk-SK" sz="2400" dirty="0" smtClean="0"/>
              <a:t>Farská charita, </a:t>
            </a:r>
            <a:endParaRPr lang="sk-SK" sz="2400" dirty="0"/>
          </a:p>
          <a:p>
            <a:pPr marL="530225" indent="-514350">
              <a:buFont typeface="Wingdings 2" pitchFamily="18" charset="2"/>
              <a:buChar char="b"/>
            </a:pPr>
            <a:r>
              <a:rPr lang="sk-SK" sz="2400" dirty="0" smtClean="0"/>
              <a:t>Ľudová </a:t>
            </a:r>
            <a:r>
              <a:rPr lang="sk-SK" sz="2400" dirty="0"/>
              <a:t>hudba </a:t>
            </a:r>
            <a:r>
              <a:rPr lang="sk-SK" sz="2400" dirty="0" err="1" smtClean="0"/>
              <a:t>Mazuľka</a:t>
            </a:r>
            <a:r>
              <a:rPr lang="sk-SK" sz="2400" dirty="0" smtClean="0"/>
              <a:t>. </a:t>
            </a:r>
          </a:p>
          <a:p>
            <a:pPr marL="530225" indent="-514350">
              <a:buFont typeface="Wingdings 2" pitchFamily="18" charset="2"/>
              <a:buChar char="b"/>
            </a:pPr>
            <a:endParaRPr lang="sk-SK" sz="2400" dirty="0"/>
          </a:p>
          <a:p>
            <a:pPr marL="530225" indent="-514350">
              <a:buFont typeface="Wingdings 2" pitchFamily="18" charset="2"/>
              <a:buChar char="b"/>
            </a:pPr>
            <a:endParaRPr lang="sk-SK" sz="2400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1" t="12255" r="19988" b="8585"/>
          <a:stretch/>
        </p:blipFill>
        <p:spPr bwMode="auto">
          <a:xfrm>
            <a:off x="6616903" y="1340768"/>
            <a:ext cx="1728192" cy="1546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099" y="4025242"/>
            <a:ext cx="3076575" cy="1485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0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66478"/>
            <a:ext cx="8229600" cy="1143000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Občianske združenia a VPO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755576" y="1800093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0225" indent="-514350">
              <a:buFont typeface="Wingdings 2" pitchFamily="18" charset="2"/>
              <a:buChar char="b"/>
            </a:pPr>
            <a:endParaRPr lang="sk-SK" sz="2400" dirty="0"/>
          </a:p>
          <a:p>
            <a:pPr marL="530225" indent="-514350">
              <a:buFont typeface="Wingdings 2" pitchFamily="18" charset="2"/>
              <a:buChar char="b"/>
            </a:pPr>
            <a:endParaRPr lang="sk-SK" sz="2400" dirty="0" smtClean="0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755576" y="1916832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0225" indent="-514350">
              <a:buFont typeface="Wingdings 2" pitchFamily="18" charset="2"/>
              <a:buChar char="b"/>
            </a:pPr>
            <a:endParaRPr lang="sk-SK" sz="2400" dirty="0"/>
          </a:p>
          <a:p>
            <a:pPr marL="530225" indent="-514350">
              <a:buFont typeface="Wingdings 2" pitchFamily="18" charset="2"/>
              <a:buChar char="b"/>
            </a:pPr>
            <a:endParaRPr lang="sk-SK" sz="2400" dirty="0" smtClean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565212" y="1509478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0225" indent="-514350">
              <a:buFont typeface="Wingdings 2" pitchFamily="18" charset="2"/>
              <a:buChar char="b"/>
            </a:pPr>
            <a:r>
              <a:rPr lang="sk-SK" sz="2400" dirty="0" smtClean="0"/>
              <a:t>Činnosti organizácie,</a:t>
            </a:r>
          </a:p>
          <a:p>
            <a:pPr marL="530225" indent="-514350">
              <a:buFont typeface="Wingdings 2" pitchFamily="18" charset="2"/>
              <a:buChar char="b"/>
            </a:pPr>
            <a:r>
              <a:rPr lang="sk-SK" sz="2400" i="1" dirty="0" smtClean="0"/>
              <a:t>„Keďže nemôže osoba ako jednotlivec len tak žiadať o finančné príspevky, tak sa objavila myšlienka založená organizácie, ktorá by sa zaoberala takouto problematikou.“ </a:t>
            </a:r>
          </a:p>
          <a:p>
            <a:pPr marL="530225" indent="-514350">
              <a:buFont typeface="Wingdings 2" pitchFamily="18" charset="2"/>
              <a:buChar char="b"/>
            </a:pPr>
            <a:r>
              <a:rPr lang="sk-SK" sz="2400" dirty="0" smtClean="0"/>
              <a:t>Vhodné zázemie pre rozvoj,</a:t>
            </a:r>
          </a:p>
          <a:p>
            <a:pPr marL="530225" indent="-514350">
              <a:buFont typeface="Wingdings 2" pitchFamily="18" charset="2"/>
              <a:buChar char="b"/>
            </a:pPr>
            <a:r>
              <a:rPr lang="sk-SK" sz="2400" dirty="0" smtClean="0"/>
              <a:t>Pozitívny prístup občanov.</a:t>
            </a:r>
          </a:p>
          <a:p>
            <a:pPr marL="530225" indent="-514350">
              <a:buFont typeface="Wingdings 2" pitchFamily="18" charset="2"/>
              <a:buChar char="b"/>
            </a:pPr>
            <a:endParaRPr lang="sk-SK" sz="2400" dirty="0" smtClean="0"/>
          </a:p>
        </p:txBody>
      </p:sp>
    </p:spTree>
    <p:extLst>
      <p:ext uri="{BB962C8B-B14F-4D97-AF65-F5344CB8AC3E}">
        <p14:creationId xmlns:p14="http://schemas.microsoft.com/office/powerpoint/2010/main" val="19232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Občianske združenia a VPO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755576" y="1800093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0225" indent="-514350">
              <a:buFont typeface="Wingdings 2" pitchFamily="18" charset="2"/>
              <a:buChar char="b"/>
            </a:pPr>
            <a:endParaRPr lang="sk-SK" sz="2400" dirty="0"/>
          </a:p>
          <a:p>
            <a:pPr marL="530225" indent="-514350">
              <a:buFont typeface="Wingdings 2" pitchFamily="18" charset="2"/>
              <a:buChar char="b"/>
            </a:pPr>
            <a:endParaRPr lang="sk-SK" sz="2400" dirty="0" smtClean="0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755576" y="1916832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0225" indent="-514350">
              <a:buFont typeface="Wingdings 2" pitchFamily="18" charset="2"/>
              <a:buChar char="b"/>
            </a:pPr>
            <a:endParaRPr lang="sk-SK" sz="2400" dirty="0"/>
          </a:p>
          <a:p>
            <a:pPr marL="530225" indent="-514350">
              <a:buFont typeface="Wingdings 2" pitchFamily="18" charset="2"/>
              <a:buChar char="b"/>
            </a:pPr>
            <a:endParaRPr lang="sk-SK" sz="2400" dirty="0" smtClean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565212" y="1556792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0225" indent="-514350">
              <a:buFont typeface="Wingdings 2" pitchFamily="18" charset="2"/>
              <a:buChar char="b"/>
            </a:pPr>
            <a:r>
              <a:rPr lang="sk-SK" sz="2400" dirty="0" smtClean="0"/>
              <a:t>Podpora zo strany obecného úradu a podnikateľov, </a:t>
            </a:r>
          </a:p>
          <a:p>
            <a:pPr marL="530225" indent="-514350">
              <a:buFont typeface="Wingdings 2" pitchFamily="18" charset="2"/>
              <a:buChar char="b"/>
            </a:pPr>
            <a:r>
              <a:rPr lang="sk-SK" sz="2400" dirty="0" smtClean="0"/>
              <a:t>Zlepšenie medziľudských vzťahov,</a:t>
            </a:r>
          </a:p>
          <a:p>
            <a:pPr marL="530225" indent="-514350">
              <a:buFont typeface="Wingdings 2" pitchFamily="18" charset="2"/>
              <a:buChar char="b"/>
            </a:pPr>
            <a:r>
              <a:rPr lang="sk-SK" sz="2400" dirty="0" smtClean="0"/>
              <a:t>Prosperita a neustále napredovanie OZ,</a:t>
            </a:r>
          </a:p>
          <a:p>
            <a:pPr marL="530225" indent="-514350">
              <a:buFont typeface="Wingdings 2" pitchFamily="18" charset="2"/>
              <a:buChar char="b"/>
            </a:pPr>
            <a:r>
              <a:rPr lang="sk-SK" sz="2400" i="1" dirty="0" smtClean="0"/>
              <a:t>„Keďže sociálny rozvoj je dlhodobý proces a zúčastňuje sa ho veľa ľudí, tak nemožno menovať jednu osobu. Každý, či už podnikateľ, samospráva či združenie plní dôležitú úlohu v procese rozvoja.“</a:t>
            </a:r>
          </a:p>
          <a:p>
            <a:pPr marL="530225" indent="-514350">
              <a:buFont typeface="Wingdings 2" pitchFamily="18" charset="2"/>
              <a:buChar char="b"/>
            </a:pPr>
            <a:endParaRPr lang="sk-SK" sz="2400" dirty="0" smtClean="0"/>
          </a:p>
          <a:p>
            <a:pPr marL="530225" indent="-514350">
              <a:buFont typeface="Wingdings 2" pitchFamily="18" charset="2"/>
              <a:buChar char="b"/>
            </a:pPr>
            <a:endParaRPr lang="sk-SK" sz="2400" dirty="0" smtClean="0"/>
          </a:p>
        </p:txBody>
      </p:sp>
    </p:spTree>
    <p:extLst>
      <p:ext uri="{BB962C8B-B14F-4D97-AF65-F5344CB8AC3E}">
        <p14:creationId xmlns:p14="http://schemas.microsoft.com/office/powerpoint/2010/main" val="20519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Občianske združenia a VPO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755576" y="1800093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0225" indent="-514350">
              <a:buFont typeface="Wingdings 2" pitchFamily="18" charset="2"/>
              <a:buChar char="b"/>
            </a:pPr>
            <a:endParaRPr lang="sk-SK" sz="2400" dirty="0"/>
          </a:p>
          <a:p>
            <a:pPr marL="530225" indent="-514350">
              <a:buFont typeface="Wingdings 2" pitchFamily="18" charset="2"/>
              <a:buChar char="b"/>
            </a:pPr>
            <a:endParaRPr lang="sk-SK" sz="2400" dirty="0" smtClean="0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755576" y="1916832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0225" indent="-514350">
              <a:buFont typeface="Wingdings 2" pitchFamily="18" charset="2"/>
              <a:buChar char="b"/>
            </a:pPr>
            <a:endParaRPr lang="sk-SK" sz="2400" dirty="0"/>
          </a:p>
          <a:p>
            <a:pPr marL="530225" indent="-514350">
              <a:buFont typeface="Wingdings 2" pitchFamily="18" charset="2"/>
              <a:buChar char="b"/>
            </a:pPr>
            <a:endParaRPr lang="sk-SK" sz="2400" dirty="0" smtClean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67544" y="1650026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0225" indent="-514350">
              <a:buFont typeface="Wingdings 2" pitchFamily="18" charset="2"/>
              <a:buChar char="b"/>
            </a:pPr>
            <a:r>
              <a:rPr lang="sk-SK" sz="2400" dirty="0" smtClean="0"/>
              <a:t>Existujúca finančná podpora,</a:t>
            </a:r>
          </a:p>
          <a:p>
            <a:pPr marL="530225" indent="-514350">
              <a:buFont typeface="Wingdings 2" pitchFamily="18" charset="2"/>
              <a:buChar char="b"/>
            </a:pPr>
            <a:r>
              <a:rPr lang="sk-SK" sz="2400" i="1" dirty="0" smtClean="0"/>
              <a:t>„Bez druhých by som nič neurobila.“</a:t>
            </a:r>
          </a:p>
          <a:p>
            <a:pPr marL="530225" indent="-514350">
              <a:buFont typeface="Wingdings 2" pitchFamily="18" charset="2"/>
              <a:buChar char="b"/>
            </a:pPr>
            <a:r>
              <a:rPr lang="sk-SK" sz="2400" i="1" dirty="0" smtClean="0"/>
              <a:t>Existujúca spolupráca s PL,</a:t>
            </a:r>
          </a:p>
          <a:p>
            <a:pPr marL="530225" indent="-514350">
              <a:buFont typeface="Wingdings 2" pitchFamily="18" charset="2"/>
              <a:buChar char="b"/>
            </a:pPr>
            <a:r>
              <a:rPr lang="sk-SK" sz="2400" i="1" dirty="0" smtClean="0"/>
              <a:t>Stúpajúca tendencia členov organizácií.</a:t>
            </a:r>
          </a:p>
          <a:p>
            <a:pPr marL="530225" indent="-514350">
              <a:buFont typeface="Wingdings 2" pitchFamily="18" charset="2"/>
              <a:buChar char="b"/>
            </a:pPr>
            <a:endParaRPr lang="sk-SK" sz="2400" i="1" dirty="0" smtClean="0"/>
          </a:p>
          <a:p>
            <a:pPr marL="530225" indent="-514350">
              <a:buFont typeface="Wingdings 2" pitchFamily="18" charset="2"/>
              <a:buChar char="b"/>
            </a:pPr>
            <a:endParaRPr lang="sk-SK" sz="2400" dirty="0" smtClean="0"/>
          </a:p>
        </p:txBody>
      </p:sp>
    </p:spTree>
    <p:extLst>
      <p:ext uri="{BB962C8B-B14F-4D97-AF65-F5344CB8AC3E}">
        <p14:creationId xmlns:p14="http://schemas.microsoft.com/office/powerpoint/2010/main" val="40325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k-SK" dirty="0" smtClean="0"/>
              <a:t>Poznáme sa </a:t>
            </a:r>
            <a:endParaRPr lang="sk-SK" dirty="0"/>
          </a:p>
        </p:txBody>
      </p:sp>
      <p:pic>
        <p:nvPicPr>
          <p:cNvPr id="1026" name="Picture 2" descr="C:\Users\JOJO\Desktop\swotky\41761463_693881137659238_659725129774373273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7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sk-SK" dirty="0" smtClean="0"/>
              <a:t>Informujeme sa </a:t>
            </a:r>
            <a:endParaRPr lang="sk-SK" dirty="0"/>
          </a:p>
        </p:txBody>
      </p:sp>
      <p:pic>
        <p:nvPicPr>
          <p:cNvPr id="2050" name="Picture 2" descr="C:\Users\JOJO\Desktop\swotky\41555300_298810960707080_891498318015968051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8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7344"/>
            <a:ext cx="8229600" cy="1143000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Cieľ výskumu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467544" y="1305342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 2" pitchFamily="18" charset="2"/>
              <a:buChar char="b"/>
            </a:pPr>
            <a:r>
              <a:rPr lang="sk-SK" sz="2400" dirty="0" smtClean="0"/>
              <a:t> Aké </a:t>
            </a:r>
            <a:r>
              <a:rPr lang="sk-SK" sz="2400" dirty="0"/>
              <a:t>sú rozvojové trajektórie vybranej </a:t>
            </a:r>
            <a:r>
              <a:rPr lang="sk-SK" sz="2400" dirty="0" smtClean="0"/>
              <a:t>obce?</a:t>
            </a:r>
            <a:endParaRPr lang="sk-SK" sz="2400" dirty="0"/>
          </a:p>
          <a:p>
            <a:pPr marL="342900" lvl="0" indent="-342900">
              <a:buFont typeface="Wingdings 2" pitchFamily="18" charset="2"/>
              <a:buChar char="b"/>
            </a:pPr>
            <a:r>
              <a:rPr lang="sk-SK" sz="2400" dirty="0" smtClean="0"/>
              <a:t> Ktoré </a:t>
            </a:r>
            <a:r>
              <a:rPr lang="sk-SK" sz="2400" dirty="0"/>
              <a:t>faktory boli kľúčové pre naštartovanie a akceleráciu miestneho ekonomického </a:t>
            </a:r>
            <a:r>
              <a:rPr lang="sk-SK" sz="2400" dirty="0" smtClean="0"/>
              <a:t>rozvoja?</a:t>
            </a:r>
          </a:p>
          <a:p>
            <a:pPr marL="342900" lvl="0" indent="-342900">
              <a:buFont typeface="Wingdings 2" pitchFamily="18" charset="2"/>
              <a:buChar char="b"/>
            </a:pPr>
            <a:r>
              <a:rPr lang="sk-SK" sz="2400" dirty="0"/>
              <a:t> </a:t>
            </a:r>
            <a:r>
              <a:rPr lang="sk-SK" sz="2400" dirty="0" smtClean="0"/>
              <a:t>Akú </a:t>
            </a:r>
            <a:r>
              <a:rPr lang="sk-SK" sz="2400" dirty="0"/>
              <a:t>úlohu zhrávajú jednotliví rozvojoví aktéri v tomto procese (miestna samospráva, súkromný sektor, občiansky sektor, občania a obecný podnik, ako miestny aktér so špecifickým postavením</a:t>
            </a:r>
            <a:r>
              <a:rPr lang="sk-SK" sz="2400" dirty="0" smtClean="0"/>
              <a:t>)?</a:t>
            </a:r>
          </a:p>
          <a:p>
            <a:pPr marL="342900" lvl="0" indent="-342900">
              <a:buFont typeface="Wingdings 2" pitchFamily="18" charset="2"/>
              <a:buChar char="b"/>
            </a:pPr>
            <a:r>
              <a:rPr lang="sk-SK" sz="2400" dirty="0"/>
              <a:t> </a:t>
            </a:r>
            <a:r>
              <a:rPr lang="sk-SK" sz="2400" dirty="0" smtClean="0"/>
              <a:t>Aké </a:t>
            </a:r>
            <a:r>
              <a:rPr lang="sk-SK" sz="2400" dirty="0"/>
              <a:t>zmeny sú potrebné v inštitucionálnom systéme (legislatíva, kompetencie, nástroje) pre efektívne prepájanie miestnych aktivít?</a:t>
            </a:r>
          </a:p>
        </p:txBody>
      </p:sp>
    </p:spTree>
    <p:extLst>
      <p:ext uri="{BB962C8B-B14F-4D97-AF65-F5344CB8AC3E}">
        <p14:creationId xmlns:p14="http://schemas.microsoft.com/office/powerpoint/2010/main" val="12297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-192267"/>
            <a:ext cx="8229600" cy="1143000"/>
          </a:xfrm>
        </p:spPr>
        <p:txBody>
          <a:bodyPr/>
          <a:lstStyle/>
          <a:p>
            <a:r>
              <a:rPr lang="sk-SK" dirty="0" smtClean="0"/>
              <a:t>Spolupracujeme neformálne </a:t>
            </a:r>
            <a:endParaRPr lang="sk-SK" dirty="0"/>
          </a:p>
        </p:txBody>
      </p:sp>
      <p:pic>
        <p:nvPicPr>
          <p:cNvPr id="3074" name="Picture 2" descr="C:\Users\JOJO\Desktop\swotky\41688233_341963819878411_75596172495945728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8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Príležitostne spolupracujeme na projektoch </a:t>
            </a:r>
            <a:endParaRPr lang="sk-SK" dirty="0"/>
          </a:p>
        </p:txBody>
      </p:sp>
      <p:pic>
        <p:nvPicPr>
          <p:cNvPr id="4098" name="Picture 2" descr="C:\Users\JOJO\Desktop\swotky\41721460_1734808296641999_557307843863117824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8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Spolupracujeme systematicky na projektoch</a:t>
            </a:r>
            <a:endParaRPr lang="sk-SK" dirty="0"/>
          </a:p>
        </p:txBody>
      </p:sp>
      <p:pic>
        <p:nvPicPr>
          <p:cNvPr id="5122" name="Picture 2" descr="C:\Users\JOJO\Desktop\swotky\41761486_388990268303891_433457094462328012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8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k-SK" dirty="0" smtClean="0"/>
              <a:t>Je to môj dodávateľ </a:t>
            </a:r>
            <a:endParaRPr lang="sk-SK" dirty="0"/>
          </a:p>
        </p:txBody>
      </p:sp>
      <p:pic>
        <p:nvPicPr>
          <p:cNvPr id="6146" name="Picture 2" descr="C:\Users\JOJO\Desktop\swotky\41661058_417888798616341_183934537258185523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8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k-SK" dirty="0" smtClean="0"/>
              <a:t>Je to môj odberateľ </a:t>
            </a:r>
            <a:endParaRPr lang="sk-SK" dirty="0"/>
          </a:p>
        </p:txBody>
      </p:sp>
      <p:pic>
        <p:nvPicPr>
          <p:cNvPr id="7170" name="Picture 2" descr="C:\Users\JOJO\Desktop\swotky\41642405_2082803198699790_594744330586737868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8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k-SK" dirty="0" smtClean="0"/>
              <a:t>Je to môj konkurent </a:t>
            </a:r>
            <a:endParaRPr lang="sk-SK" dirty="0"/>
          </a:p>
        </p:txBody>
      </p:sp>
      <p:pic>
        <p:nvPicPr>
          <p:cNvPr id="8194" name="Picture 2" descr="C:\Users\JOJO\Desktop\swotky\41705715_1367138426749404_458619605324555878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8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Sieťová analýza vzťahov v obci </a:t>
            </a:r>
            <a:endParaRPr lang="sk-SK" dirty="0"/>
          </a:p>
        </p:txBody>
      </p:sp>
      <p:pic>
        <p:nvPicPr>
          <p:cNvPr id="9218" name="Picture 2" descr="C:\Users\JOJO\Desktop\swotky\41700975_2125549394371556_442529583662419148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8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Výsledky výskumu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Char char="b"/>
            </a:pPr>
            <a:r>
              <a:rPr lang="sk-SK" dirty="0" smtClean="0"/>
              <a:t> </a:t>
            </a:r>
            <a:r>
              <a:rPr lang="sk-SK" sz="2400" dirty="0" smtClean="0"/>
              <a:t>využívanie silných stránok, projekty, spolupráca miestnych aktérov,</a:t>
            </a:r>
          </a:p>
          <a:p>
            <a:pPr>
              <a:buFont typeface="Wingdings 2" pitchFamily="18" charset="2"/>
              <a:buChar char="b"/>
            </a:pPr>
            <a:r>
              <a:rPr lang="sk-SK" sz="2400" dirty="0"/>
              <a:t> </a:t>
            </a:r>
            <a:r>
              <a:rPr lang="sk-SK" sz="2400" dirty="0" smtClean="0"/>
              <a:t>firmy, manažment obce </a:t>
            </a:r>
          </a:p>
          <a:p>
            <a:pPr>
              <a:buFont typeface="Wingdings 2" pitchFamily="18" charset="2"/>
              <a:buChar char="b"/>
            </a:pPr>
            <a:r>
              <a:rPr lang="sk-SK" sz="2400" dirty="0"/>
              <a:t> </a:t>
            </a:r>
            <a:r>
              <a:rPr lang="sk-SK" sz="2400" dirty="0" smtClean="0"/>
              <a:t>samospráva, súkromný sektor, občianske združenia </a:t>
            </a:r>
          </a:p>
          <a:p>
            <a:pPr>
              <a:buFont typeface="Wingdings 2" pitchFamily="18" charset="2"/>
              <a:buChar char="b"/>
            </a:pPr>
            <a:r>
              <a:rPr lang="sk-SK" sz="2400" dirty="0"/>
              <a:t> </a:t>
            </a:r>
            <a:r>
              <a:rPr lang="sk-SK" sz="2400" dirty="0" smtClean="0"/>
              <a:t>pokračovať </a:t>
            </a:r>
            <a:r>
              <a:rPr lang="sk-SK" sz="2400" smtClean="0"/>
              <a:t>v smerovaní </a:t>
            </a:r>
            <a:endParaRPr lang="sk-SK" sz="2400" dirty="0" smtClean="0"/>
          </a:p>
          <a:p>
            <a:pPr>
              <a:buFont typeface="Wingdings 2" pitchFamily="18" charset="2"/>
              <a:buChar char="b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57608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715000"/>
            <a:ext cx="8229600" cy="1143000"/>
          </a:xfrm>
        </p:spPr>
        <p:txBody>
          <a:bodyPr/>
          <a:lstStyle/>
          <a:p>
            <a:r>
              <a:rPr lang="sk-SK" dirty="0" smtClean="0"/>
              <a:t>Ďakujeme a dovidenia</a:t>
            </a:r>
            <a:endParaRPr lang="sk-SK" dirty="0"/>
          </a:p>
        </p:txBody>
      </p:sp>
      <p:pic>
        <p:nvPicPr>
          <p:cNvPr id="5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69"/>
          <a:stretch/>
        </p:blipFill>
        <p:spPr>
          <a:xfrm>
            <a:off x="1547664" y="0"/>
            <a:ext cx="6149973" cy="5843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26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sme postupovali ?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8"/>
          </a:xfrm>
        </p:spPr>
        <p:txBody>
          <a:bodyPr>
            <a:normAutofit/>
          </a:bodyPr>
          <a:lstStyle/>
          <a:p>
            <a:pPr marL="633413" indent="-633413">
              <a:buFont typeface="Wingdings 2" pitchFamily="18" charset="2"/>
              <a:buChar char=""/>
              <a:tabLst>
                <a:tab pos="0" algn="l"/>
              </a:tabLst>
            </a:pPr>
            <a:r>
              <a:rPr lang="sk-SK" sz="2400" dirty="0" smtClean="0"/>
              <a:t>Zoznámili sme sa so starostom a jeho  spolupracovníkmi.</a:t>
            </a:r>
          </a:p>
          <a:p>
            <a:pPr marL="633413" indent="-633413">
              <a:buFont typeface="Wingdings 2" pitchFamily="18" charset="2"/>
              <a:buChar char=""/>
              <a:tabLst>
                <a:tab pos="0" algn="l"/>
              </a:tabLst>
            </a:pPr>
            <a:r>
              <a:rPr lang="sk-SK" sz="2400" dirty="0" smtClean="0"/>
              <a:t>Absolvovali sme spolu interaktívnu  prednášku a diskusiu, následne sme sa oboznámili s krásami  a úspešnými projektmi v obci.</a:t>
            </a:r>
          </a:p>
          <a:p>
            <a:pPr marL="633413" indent="-633413">
              <a:buFont typeface="Wingdings 2" pitchFamily="18" charset="2"/>
              <a:buChar char=""/>
              <a:tabLst>
                <a:tab pos="0" algn="l"/>
              </a:tabLst>
            </a:pPr>
            <a:r>
              <a:rPr lang="sk-SK" sz="2400" dirty="0" smtClean="0"/>
              <a:t>Vytvorili sme tri pracovné tímy.</a:t>
            </a:r>
          </a:p>
          <a:p>
            <a:pPr marL="633413" indent="-633413">
              <a:buFont typeface="Wingdings 2" pitchFamily="18" charset="2"/>
              <a:buChar char=""/>
              <a:tabLst>
                <a:tab pos="0" algn="l"/>
              </a:tabLst>
            </a:pPr>
            <a:r>
              <a:rPr lang="sk-SK" sz="2400" dirty="0" smtClean="0"/>
              <a:t>Každý tím pracoval s inou skupinou miestnych aktérov ( samospráva, podnikatelia, občianske združenia). </a:t>
            </a:r>
          </a:p>
          <a:p>
            <a:pPr marL="633413" indent="-633413">
              <a:buFont typeface="Wingdings 2" pitchFamily="18" charset="2"/>
              <a:buChar char=""/>
              <a:tabLst>
                <a:tab pos="0" algn="l"/>
              </a:tabLst>
            </a:pPr>
            <a:r>
              <a:rPr lang="sk-SK" sz="2400" dirty="0" smtClean="0"/>
              <a:t>Dali sme si kávičku.  </a:t>
            </a:r>
          </a:p>
        </p:txBody>
      </p:sp>
      <p:pic>
        <p:nvPicPr>
          <p:cNvPr id="4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43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320480"/>
          </a:xfrm>
        </p:spPr>
        <p:txBody>
          <a:bodyPr>
            <a:noAutofit/>
          </a:bodyPr>
          <a:lstStyle/>
          <a:p>
            <a:pPr marL="530225" indent="-514350">
              <a:buFont typeface="Wingdings 2" pitchFamily="18" charset="2"/>
              <a:buChar char="b"/>
            </a:pPr>
            <a:r>
              <a:rPr lang="sk-SK" sz="2400" dirty="0" smtClean="0"/>
              <a:t>Vyhodnotili a doplnili sme SWOT analýzu PHSR obce o náš pohľad.</a:t>
            </a:r>
          </a:p>
          <a:p>
            <a:pPr marL="530225" indent="-514350">
              <a:buFont typeface="Wingdings 2" pitchFamily="18" charset="2"/>
              <a:buChar char="b"/>
            </a:pPr>
            <a:r>
              <a:rPr lang="sk-SK" sz="2400" dirty="0" smtClean="0"/>
              <a:t>Dopracovali sme sa k stratégií, ktorú odporúčame obci zvážiť a prípadne implementovať. </a:t>
            </a:r>
          </a:p>
          <a:p>
            <a:pPr marL="530225" indent="-514350">
              <a:buFont typeface="Wingdings 2" pitchFamily="18" charset="2"/>
              <a:buChar char="b"/>
            </a:pPr>
            <a:r>
              <a:rPr lang="sk-SK" sz="2400" u="sng" dirty="0" smtClean="0"/>
              <a:t>S nadšením</a:t>
            </a:r>
            <a:r>
              <a:rPr lang="sk-SK" sz="2400" dirty="0" smtClean="0"/>
              <a:t> sme sa pustili do primárneho výskumu, kde sme prostredníctvom dotazníkov a podkladov pre sieťovú analýzu vzťahov získali relevantné informácie od respondentov.</a:t>
            </a:r>
          </a:p>
          <a:p>
            <a:pPr marL="530225" indent="-514350">
              <a:buFont typeface="Wingdings 2" pitchFamily="18" charset="2"/>
              <a:buChar char="b"/>
            </a:pPr>
            <a:r>
              <a:rPr lang="sk-SK" sz="2400" dirty="0" smtClean="0"/>
              <a:t>Údaje sme spracovali a vyhodnotili. </a:t>
            </a:r>
          </a:p>
          <a:p>
            <a:pPr marL="530225" indent="-514350">
              <a:buNone/>
            </a:pPr>
            <a:endParaRPr lang="sk-SK" sz="2400" dirty="0"/>
          </a:p>
          <a:p>
            <a:pPr marL="530225" indent="-514350" algn="ctr">
              <a:buNone/>
            </a:pPr>
            <a:r>
              <a:rPr lang="sk-SK" sz="2400" dirty="0" smtClean="0"/>
              <a:t>A toto sme zistili ...</a:t>
            </a:r>
          </a:p>
          <a:p>
            <a:endParaRPr lang="sk-SK" sz="1200" dirty="0"/>
          </a:p>
        </p:txBody>
      </p:sp>
      <p:pic>
        <p:nvPicPr>
          <p:cNvPr id="4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1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212" y="2420888"/>
            <a:ext cx="8229600" cy="1143000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Silné stránky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50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287320"/>
              </p:ext>
            </p:extLst>
          </p:nvPr>
        </p:nvGraphicFramePr>
        <p:xfrm>
          <a:off x="179512" y="332656"/>
          <a:ext cx="8784976" cy="6264695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2274253"/>
                <a:gridCol w="644028"/>
                <a:gridCol w="2203784"/>
                <a:gridCol w="644028"/>
                <a:gridCol w="2187013"/>
                <a:gridCol w="831870"/>
              </a:tblGrid>
              <a:tr h="55745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Občianske združenia a VPO 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Body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Samospráva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Body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Podnikatelia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Body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</a:tr>
              <a:tr h="459082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 dirty="0">
                          <a:effectLst/>
                        </a:rPr>
                        <a:t>Obyvatelia zachovávajúci tradície obce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58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 dirty="0">
                          <a:effectLst/>
                        </a:rPr>
                        <a:t>Kvalifikovaná pracovná sila 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56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 dirty="0">
                          <a:effectLst/>
                        </a:rPr>
                        <a:t>Dostatok pracovnej sily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121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</a:tr>
              <a:tr h="459082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 dirty="0">
                          <a:effectLst/>
                        </a:rPr>
                        <a:t>Typická pracovitosť a pohostinnosť obyvateľov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56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Využívanie obecného majetku na prenájom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45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</a:rPr>
                        <a:t>Obyvatelia zachovávajúci tradície obce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99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</a:tr>
              <a:tr h="459082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 dirty="0">
                          <a:effectLst/>
                        </a:rPr>
                        <a:t>Ochota občanov pracovať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55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</a:rPr>
                        <a:t>Priaznivé podnikateľské prostredie v obci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40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</a:rPr>
                        <a:t>Schválený územný plán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82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</a:tr>
              <a:tr h="459082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</a:rPr>
                        <a:t>Výhodná geografická poloha – pohraničná oblasť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52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 dirty="0">
                          <a:effectLst/>
                        </a:rPr>
                        <a:t>Schválený územný plán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40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</a:rPr>
                        <a:t>Školské a predškolské zariadenia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78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</a:tr>
              <a:tr h="459082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</a:rPr>
                        <a:t>Významné prírodno-kultúrne pamiatky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51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 dirty="0">
                          <a:effectLst/>
                        </a:rPr>
                        <a:t>Výhodná geografická poloha – pohraničná oblasť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39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</a:rPr>
                        <a:t>Priaznivý demografický vývoj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72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</a:tr>
              <a:tr h="688624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</a:rPr>
                        <a:t>Prítomnosť dvoch najvyšších pohorí Oravských Beskýd (Babia hora, Pilsko)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49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</a:rPr>
                        <a:t>Existencia hraničného prechodu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37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</a:rPr>
                        <a:t> Zachovalé prírodné prostredie – bohatá druhová diverzita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68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</a:tr>
              <a:tr h="903561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</a:rPr>
                        <a:t>Rozsiahle lesné porasty s možnosťou využitia na hospodárske i rekreačné účely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49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 dirty="0">
                          <a:effectLst/>
                        </a:rPr>
                        <a:t>Školské a predškolské zariadenia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37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 dirty="0">
                          <a:effectLst/>
                        </a:rPr>
                        <a:t>Typická pracovitosť a pohostinnosť obyvateľov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67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</a:tr>
              <a:tr h="68028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 dirty="0">
                          <a:effectLst/>
                        </a:rPr>
                        <a:t>Kvalifikovaná pracovná sila 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48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</a:rPr>
                        <a:t>Možnosť rozvíjania obchodu s Poľskom (pohraničná obec)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35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 dirty="0">
                          <a:effectLst/>
                        </a:rPr>
                        <a:t>Mladí ľudia aktivizujúci sa v rôznych spolkoch a združeniach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60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</a:tr>
              <a:tr h="459082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 dirty="0">
                          <a:effectLst/>
                        </a:rPr>
                        <a:t>Atraktívne prírodné prostredie pre rozvoj cestovného ruchu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46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</a:rPr>
                        <a:t>Ochota občanov pracovať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33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</a:rPr>
                        <a:t>Ochota občanov pracovať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60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</a:tr>
              <a:tr h="68028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>
                          <a:effectLst/>
                        </a:rPr>
                        <a:t>Zachovalé prírodné prostredie – bohatá druhová diverzita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45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 dirty="0">
                          <a:effectLst/>
                        </a:rPr>
                        <a:t>Prítomnosť cesty medzinárodného významu I/75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33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u="none" strike="noStrike" dirty="0">
                          <a:effectLst/>
                        </a:rPr>
                        <a:t>Atraktívne prírodné prostredie pre rozvoj cestovného ruchu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50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7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65212" y="2348880"/>
            <a:ext cx="8229600" cy="1143000"/>
          </a:xfrm>
        </p:spPr>
        <p:txBody>
          <a:bodyPr>
            <a:normAutofit/>
          </a:bodyPr>
          <a:lstStyle/>
          <a:p>
            <a:r>
              <a:rPr lang="sk-SK" sz="43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Slabé stránky</a:t>
            </a:r>
            <a:endParaRPr lang="sk-SK" sz="4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391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JOJO\Desktop\logo_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3932"/>
            <a:ext cx="3672408" cy="12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Zástupný symbol obsah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474166"/>
              </p:ext>
            </p:extLst>
          </p:nvPr>
        </p:nvGraphicFramePr>
        <p:xfrm>
          <a:off x="179512" y="77855"/>
          <a:ext cx="8784976" cy="6669359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2274253"/>
                <a:gridCol w="644028"/>
                <a:gridCol w="2203784"/>
                <a:gridCol w="644028"/>
                <a:gridCol w="2187013"/>
                <a:gridCol w="831870"/>
              </a:tblGrid>
              <a:tr h="31217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Občianske združenia a VPO 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Body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Samospráva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Body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Podnikatelia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Body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6" marR="8546" marT="8546" marB="0" anchor="ctr"/>
                </a:tc>
              </a:tr>
              <a:tr h="618034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Vysoký počet odsťahovaných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Slabá spolupráca obecného úradu a podnikateľského sektora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Nevyhovujúca kvalita a množstvo miestnych komunikácií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-103</a:t>
                      </a:r>
                    </a:p>
                  </a:txBody>
                  <a:tcPr marL="9525" marR="9525" marT="9525" marB="0" anchor="ctr"/>
                </a:tc>
              </a:tr>
              <a:tr h="465511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Nízky záujem podieľať sa na rozvojových zámeroch obce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Neprítomnosť väčšieho podnikateľského subjektu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Obec nie je plynofikovaná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-96</a:t>
                      </a:r>
                    </a:p>
                  </a:txBody>
                  <a:tcPr marL="9525" marR="9525" marT="9525" marB="0" anchor="ctr"/>
                </a:tc>
              </a:tr>
              <a:tr h="618034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Absencia pozemkov pre bytovú výstavbu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Nízka aktivita pri získavaní mimorozpočtových prostriedkov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Chýbajúci chodník pre peších v hornej časti obce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-87</a:t>
                      </a:r>
                    </a:p>
                  </a:txBody>
                  <a:tcPr marL="9525" marR="9525" marT="9525" marB="0" anchor="ctr"/>
                </a:tc>
              </a:tr>
              <a:tr h="385554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Vysoký počet zomrelých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Málo pracovných príležitostí v obci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Absencia pozemkov pre bytovú výstavbu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-67</a:t>
                      </a:r>
                    </a:p>
                  </a:txBody>
                  <a:tcPr marL="9525" marR="9525" marT="9525" marB="0" anchor="ctr"/>
                </a:tc>
              </a:tr>
              <a:tr h="573231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Nevyhovujúca kvalita a množstvo miestnych komunikácií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Nízka kúpna sila obyvateľstva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Nedobudovaný spoločný vodovod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-59</a:t>
                      </a:r>
                    </a:p>
                  </a:txBody>
                  <a:tcPr marL="9525" marR="9525" marT="9525" marB="0" anchor="ctr"/>
                </a:tc>
              </a:tr>
              <a:tr h="948586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Nízka </a:t>
                      </a:r>
                      <a:r>
                        <a:rPr lang="sk-SK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kvalita poľnohospodárskej pôdy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Chýbajúce zariadenia sociálnej infraštruktúry – zdravotnícke zariadenie, domov dôchodcov, denný stacionár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Verejné osvetlenie – časté poruchy, zastaralé osvetlenie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-54</a:t>
                      </a:r>
                    </a:p>
                  </a:txBody>
                  <a:tcPr marL="9525" marR="9525" marT="9525" marB="0" anchor="ctr"/>
                </a:tc>
              </a:tr>
              <a:tr h="465511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Nedobudovaný spoločný vodovod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Chýbajúci chodník pre peších v hornej časti obce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Nedostatočná informovanosť obyvateľov obce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-50</a:t>
                      </a:r>
                    </a:p>
                  </a:txBody>
                  <a:tcPr marL="9525" marR="9525" marT="9525" marB="0" anchor="ctr"/>
                </a:tc>
              </a:tr>
              <a:tr h="385554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Nevyhovujúca štruktúra lesného porastu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Nedobudovaný spoločný vodovod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Roztiahnutosť</a:t>
                      </a:r>
                      <a:r>
                        <a:rPr lang="sk-SK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obce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-42</a:t>
                      </a:r>
                    </a:p>
                  </a:txBody>
                  <a:tcPr marL="9525" marR="9525" marT="9525" marB="0" anchor="ctr"/>
                </a:tc>
              </a:tr>
              <a:tr h="948586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Chýbajúce zariadenia sociálnej infraštruktúry – zdravotnícke zariadenie, domov dôchodcov, denný stacionár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Absencia pozemkov pre bytovú výstavbu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Neprítomnosť väčšieho podnikateľského subjektu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-38</a:t>
                      </a:r>
                    </a:p>
                  </a:txBody>
                  <a:tcPr marL="9525" marR="9525" marT="9525" marB="0" anchor="ctr"/>
                </a:tc>
              </a:tr>
              <a:tr h="948586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Nerešpektovanie systému separovaného zberu odpadov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Nevyhovujúca kvalita a množstvo miestnych komunikácií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Chýbajúce zariadenia sociálnej infraštruktúry – zdravotnícke zariadenie, domov dôchodcov, denný stacionár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63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1674</Words>
  <Application>Microsoft Office PowerPoint</Application>
  <PresentationFormat>Prezentácia na obrazovke (4:3)</PresentationFormat>
  <Paragraphs>399</Paragraphs>
  <Slides>38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38</vt:i4>
      </vt:variant>
    </vt:vector>
  </HeadingPairs>
  <TitlesOfParts>
    <vt:vector size="39" baseType="lpstr">
      <vt:lpstr>Motív Office</vt:lpstr>
      <vt:lpstr>Letná škola samosprávy 2018  Oravská Polhora 10.09. – 14.09. </vt:lpstr>
      <vt:lpstr>Kto sme a prečo sme tu ?</vt:lpstr>
      <vt:lpstr>Cieľ výskumu </vt:lpstr>
      <vt:lpstr>Ako sme postupovali ? </vt:lpstr>
      <vt:lpstr>Prezentácia programu PowerPoint</vt:lpstr>
      <vt:lpstr>Silné stránky </vt:lpstr>
      <vt:lpstr>Prezentácia programu PowerPoint</vt:lpstr>
      <vt:lpstr>Slabé stránky</vt:lpstr>
      <vt:lpstr>Prezentácia programu PowerPoint</vt:lpstr>
      <vt:lpstr>Príležitosti</vt:lpstr>
      <vt:lpstr>Prezentácia programu PowerPoint</vt:lpstr>
      <vt:lpstr>Ohrozenia</vt:lpstr>
      <vt:lpstr>Prezentácia programu PowerPoint</vt:lpstr>
      <vt:lpstr>Prezentácia programu PowerPoint</vt:lpstr>
      <vt:lpstr>Samospráva</vt:lpstr>
      <vt:lpstr>Predstavitelia obce</vt:lpstr>
      <vt:lpstr>Predstavitelia obce</vt:lpstr>
      <vt:lpstr>Školstvo</vt:lpstr>
      <vt:lpstr>Školstvo</vt:lpstr>
      <vt:lpstr>Školstvo</vt:lpstr>
      <vt:lpstr>Podnikatelia</vt:lpstr>
      <vt:lpstr>Prezentácia programu PowerPoint</vt:lpstr>
      <vt:lpstr>Prezentácia programu PowerPoint</vt:lpstr>
      <vt:lpstr>Občianske združenia a VPO</vt:lpstr>
      <vt:lpstr>Občianske združenia a VPO</vt:lpstr>
      <vt:lpstr>Občianske združenia a VPO</vt:lpstr>
      <vt:lpstr>Občianske združenia a VPO</vt:lpstr>
      <vt:lpstr>Poznáme sa </vt:lpstr>
      <vt:lpstr>Informujeme sa </vt:lpstr>
      <vt:lpstr>Spolupracujeme neformálne </vt:lpstr>
      <vt:lpstr>Príležitostne spolupracujeme na projektoch </vt:lpstr>
      <vt:lpstr>Spolupracujeme systematicky na projektoch</vt:lpstr>
      <vt:lpstr>Je to môj dodávateľ </vt:lpstr>
      <vt:lpstr>Je to môj odberateľ </vt:lpstr>
      <vt:lpstr>Je to môj konkurent </vt:lpstr>
      <vt:lpstr>Sieťová analýza vzťahov v obci </vt:lpstr>
      <vt:lpstr>Výsledky výskumu</vt:lpstr>
      <vt:lpstr>Ďakujeme a dovidenia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Letná škola samosprávy 2018  Oravská Polhora</dc:title>
  <dc:creator>JOJO</dc:creator>
  <cp:lastModifiedBy>JOJO</cp:lastModifiedBy>
  <cp:revision>68</cp:revision>
  <dcterms:created xsi:type="dcterms:W3CDTF">2018-09-13T07:52:29Z</dcterms:created>
  <dcterms:modified xsi:type="dcterms:W3CDTF">2018-09-14T07:08:09Z</dcterms:modified>
</cp:coreProperties>
</file>